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3" r:id="rId7"/>
    <p:sldId id="262" r:id="rId8"/>
    <p:sldId id="261" r:id="rId9"/>
    <p:sldId id="260" r:id="rId10"/>
    <p:sldId id="264" r:id="rId11"/>
    <p:sldId id="268" r:id="rId12"/>
    <p:sldId id="270" r:id="rId13"/>
    <p:sldId id="273" r:id="rId14"/>
    <p:sldId id="271" r:id="rId15"/>
    <p:sldId id="275" r:id="rId16"/>
    <p:sldId id="274" r:id="rId17"/>
    <p:sldId id="269" r:id="rId18"/>
    <p:sldId id="267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9020"/>
    <a:srgbClr val="FFCC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28.01.2016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28.01.2016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28.01.2016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28.01.2016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28.01.2016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28.01.2016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28.01.2016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28.01.2016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28.01.2016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28.01.2016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pPr/>
              <a:t>28.01.2016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54180">
              <a:srgbClr val="FFCC00"/>
            </a:gs>
            <a:gs pos="35000">
              <a:srgbClr val="FF7A00"/>
            </a:gs>
            <a:gs pos="70000">
              <a:srgbClr val="FF3300">
                <a:alpha val="96863"/>
              </a:srgbClr>
            </a:gs>
            <a:gs pos="100000">
              <a:srgbClr val="4D0808"/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pPr/>
              <a:t>28.01.2016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03648" y="1196752"/>
            <a:ext cx="65527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i="1" spc="5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Eurostar Black Extended" panose="020B0900020202060204" pitchFamily="34" charset="0"/>
              </a:rPr>
              <a:t>S Ł O Ń C E </a:t>
            </a:r>
          </a:p>
          <a:p>
            <a:pPr algn="ctr"/>
            <a:r>
              <a:rPr lang="pl-PL" sz="4000" b="1" i="1" spc="5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Eurostar Black Extended" panose="020B0900020202060204" pitchFamily="34" charset="0"/>
              </a:rPr>
              <a:t> jako gwiazda </a:t>
            </a:r>
          </a:p>
          <a:p>
            <a:pPr algn="ctr"/>
            <a:r>
              <a:rPr lang="pl-PL" sz="4000" b="1" i="1" spc="5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Eurostar Black Extended" panose="020B0900020202060204" pitchFamily="34" charset="0"/>
              </a:rPr>
              <a:t>i </a:t>
            </a:r>
            <a:endParaRPr lang="pl-PL" sz="4000" b="1" i="1" spc="50" dirty="0" smtClean="0">
              <a:ln w="12700" cmpd="sng">
                <a:solidFill>
                  <a:srgbClr val="002060"/>
                </a:solidFill>
                <a:prstDash val="solid"/>
              </a:ln>
              <a:solidFill>
                <a:srgbClr val="7030A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Eurostar Black Extended" panose="020B0900020202060204" pitchFamily="34" charset="0"/>
            </a:endParaRPr>
          </a:p>
          <a:p>
            <a:pPr algn="ctr"/>
            <a:r>
              <a:rPr lang="pl-PL" sz="4000" b="1" i="1" spc="50" dirty="0" smtClean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Eurostar Black Extended" panose="020B0900020202060204" pitchFamily="34" charset="0"/>
              </a:rPr>
              <a:t>centralne </a:t>
            </a:r>
            <a:r>
              <a:rPr lang="pl-PL" sz="4000" b="1" i="1" spc="50" dirty="0">
                <a:ln w="12700" cmpd="sng">
                  <a:solidFill>
                    <a:srgbClr val="002060"/>
                  </a:solidFill>
                  <a:prstDash val="solid"/>
                </a:ln>
                <a:solidFill>
                  <a:srgbClr val="7030A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Eurostar Black Extended" panose="020B0900020202060204" pitchFamily="34" charset="0"/>
              </a:rPr>
              <a:t>ciało Układu Słonecznego </a:t>
            </a:r>
          </a:p>
          <a:p>
            <a:pPr algn="ctr"/>
            <a:endParaRPr lang="pl-PL" sz="40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Eurostar Black Extended" panose="020B0900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2296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35716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latin typeface="Eurostar Black Extended" panose="020B0900020202060204" pitchFamily="34" charset="0"/>
              </a:rPr>
              <a:t>We wnętrzu gwiazd </a:t>
            </a:r>
            <a:r>
              <a:rPr lang="pl-PL" sz="2000" dirty="0" smtClean="0">
                <a:latin typeface="Eurostar Black Extended" panose="020B0900020202060204" pitchFamily="34" charset="0"/>
              </a:rPr>
              <a:t> dochodzi do </a:t>
            </a:r>
            <a:r>
              <a:rPr lang="pl-PL" sz="2000" dirty="0">
                <a:latin typeface="Eurostar Black Extended" panose="020B0900020202060204" pitchFamily="34" charset="0"/>
              </a:rPr>
              <a:t>oderwania chmur elektronowych od jąder. Zderzenia szybko poruszających się jąder atomowych prowadzą do reakcji </a:t>
            </a:r>
            <a:r>
              <a:rPr lang="pl-PL" sz="2000" dirty="0" smtClean="0">
                <a:latin typeface="Eurostar Black Extended" panose="020B0900020202060204" pitchFamily="34" charset="0"/>
              </a:rPr>
              <a:t>termojądrowych. Największą </a:t>
            </a:r>
            <a:r>
              <a:rPr lang="pl-PL" sz="2000" dirty="0">
                <a:latin typeface="Eurostar Black Extended" panose="020B0900020202060204" pitchFamily="34" charset="0"/>
              </a:rPr>
              <a:t>rolę odgrywają procesy zachodzące pomiędzy szybko poruszającymi się protonami. Tworzą one cykl proton </a:t>
            </a:r>
            <a:r>
              <a:rPr lang="pl-PL" sz="2000" dirty="0" smtClean="0">
                <a:latin typeface="Eurostar Black Extended" panose="020B0900020202060204" pitchFamily="34" charset="0"/>
              </a:rPr>
              <a:t>– proton.</a:t>
            </a:r>
            <a:endParaRPr lang="pl-PL" sz="2000" dirty="0">
              <a:latin typeface="Eurostar Black Extended" panose="020B0900020202060204" pitchFamily="34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2132856"/>
            <a:ext cx="5760640" cy="458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153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96853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Eurostar Black Extended" panose="020B0900020202060204" pitchFamily="34" charset="0"/>
              </a:rPr>
              <a:t>Jak gorące jest Słońce?</a:t>
            </a:r>
            <a:endParaRPr lang="pl-PL" sz="4000" dirty="0">
              <a:solidFill>
                <a:schemeClr val="bg1"/>
              </a:solidFill>
              <a:latin typeface="Eurostar Black Extended" panose="020B0900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831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474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>
                <a:solidFill>
                  <a:schemeClr val="bg1"/>
                </a:solidFill>
                <a:latin typeface="Eurostar Black Extended" panose="020B0900020202060204" pitchFamily="34" charset="0"/>
              </a:rPr>
              <a:t>Aktywność słoneczna</a:t>
            </a:r>
          </a:p>
        </p:txBody>
      </p:sp>
      <p:sp>
        <p:nvSpPr>
          <p:cNvPr id="3" name="Prostokąt 2"/>
          <p:cNvSpPr/>
          <p:nvPr/>
        </p:nvSpPr>
        <p:spPr>
          <a:xfrm>
            <a:off x="-12089" y="3995678"/>
            <a:ext cx="9144000" cy="2862322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r>
              <a:rPr lang="pl-PL" sz="2000" dirty="0">
                <a:latin typeface="Eurostar Black Extended" panose="020B0900020202060204" pitchFamily="34" charset="0"/>
              </a:rPr>
              <a:t>Aktywność słoneczna – zmiany zachodzące na powierzchni i atmosferze Słońca. </a:t>
            </a:r>
            <a:endParaRPr lang="pl-PL" sz="2000" dirty="0" smtClean="0">
              <a:latin typeface="Eurostar Black Extended" panose="020B0900020202060204" pitchFamily="34" charset="0"/>
            </a:endParaRPr>
          </a:p>
          <a:p>
            <a:r>
              <a:rPr lang="pl-PL" sz="2000" dirty="0" smtClean="0">
                <a:latin typeface="Eurostar Black Extended" panose="020B0900020202060204" pitchFamily="34" charset="0"/>
              </a:rPr>
              <a:t>Zmiany </a:t>
            </a:r>
            <a:r>
              <a:rPr lang="pl-PL" sz="2000" dirty="0">
                <a:latin typeface="Eurostar Black Extended" panose="020B0900020202060204" pitchFamily="34" charset="0"/>
              </a:rPr>
              <a:t>te powodują fluktuacje promieniowania, które dociera do Ziemi </a:t>
            </a:r>
            <a:r>
              <a:rPr lang="pl-PL" sz="2000" dirty="0" smtClean="0">
                <a:latin typeface="Eurostar Black Extended" panose="020B0900020202060204" pitchFamily="34" charset="0"/>
              </a:rPr>
              <a:t>w </a:t>
            </a:r>
            <a:r>
              <a:rPr lang="pl-PL" sz="2000" dirty="0">
                <a:latin typeface="Eurostar Black Extended" panose="020B0900020202060204" pitchFamily="34" charset="0"/>
              </a:rPr>
              <a:t>postaci fal elektromagnetycznych, w tym </a:t>
            </a:r>
            <a:r>
              <a:rPr lang="pl-PL" sz="2000" dirty="0" smtClean="0">
                <a:latin typeface="Eurostar Black Extended" panose="020B0900020202060204" pitchFamily="34" charset="0"/>
              </a:rPr>
              <a:t>światła</a:t>
            </a:r>
            <a:r>
              <a:rPr lang="pl-PL" sz="2000" dirty="0">
                <a:latin typeface="Eurostar Black Extended" panose="020B0900020202060204" pitchFamily="34" charset="0"/>
              </a:rPr>
              <a:t>, oraz strumienia cząstek emitowanych przez Słońce (wiatr słoneczny</a:t>
            </a:r>
            <a:r>
              <a:rPr lang="pl-PL" sz="2000" dirty="0" smtClean="0">
                <a:latin typeface="Eurostar Black Extended" panose="020B0900020202060204" pitchFamily="34" charset="0"/>
              </a:rPr>
              <a:t>).</a:t>
            </a:r>
          </a:p>
          <a:p>
            <a:r>
              <a:rPr lang="pl-PL" sz="2000" dirty="0" smtClean="0">
                <a:latin typeface="Eurostar Black Extended" panose="020B0900020202060204" pitchFamily="34" charset="0"/>
              </a:rPr>
              <a:t> </a:t>
            </a:r>
            <a:r>
              <a:rPr lang="pl-PL" sz="2000" dirty="0">
                <a:latin typeface="Eurostar Black Extended" panose="020B0900020202060204" pitchFamily="34" charset="0"/>
              </a:rPr>
              <a:t>Do aktywności słonecznej zalicza się też zmiany w liczbie i rozmieszczeniu plam słonecznych oraz </a:t>
            </a:r>
            <a:r>
              <a:rPr lang="pl-PL" sz="2000" dirty="0" err="1">
                <a:latin typeface="Eurostar Black Extended" panose="020B0900020202060204" pitchFamily="34" charset="0"/>
              </a:rPr>
              <a:t>koronalnych</a:t>
            </a:r>
            <a:r>
              <a:rPr lang="pl-PL" sz="2000" dirty="0">
                <a:latin typeface="Eurostar Black Extended" panose="020B0900020202060204" pitchFamily="34" charset="0"/>
              </a:rPr>
              <a:t> wyrzutów masy.</a:t>
            </a:r>
          </a:p>
        </p:txBody>
      </p:sp>
    </p:spTree>
    <p:extLst>
      <p:ext uri="{BB962C8B-B14F-4D97-AF65-F5344CB8AC3E}">
        <p14:creationId xmlns:p14="http://schemas.microsoft.com/office/powerpoint/2010/main" xmlns="" val="676548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57176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1886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chemeClr val="bg1"/>
                </a:solidFill>
                <a:latin typeface="Eurostar Black Extended" panose="020B0900020202060204" pitchFamily="34" charset="0"/>
              </a:rPr>
              <a:t>Promieniowanie Słoneczne </a:t>
            </a:r>
            <a:endParaRPr lang="pl-PL" sz="4000" dirty="0">
              <a:solidFill>
                <a:schemeClr val="bg1"/>
              </a:solidFill>
              <a:latin typeface="Eurostar Black Extended" panose="020B090002020206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-4219" y="1902900"/>
            <a:ext cx="9144000" cy="224676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l-PL" sz="2000" dirty="0">
                <a:latin typeface="Eurostar Black Extended" panose="020B0900020202060204" pitchFamily="34" charset="0"/>
              </a:rPr>
              <a:t>Miarą całkowitej energii emitowanej przez Słońce jest </a:t>
            </a:r>
            <a:r>
              <a:rPr lang="pl-PL" sz="2000" dirty="0" smtClean="0">
                <a:latin typeface="Eurostar Black Extended" panose="020B0900020202060204" pitchFamily="34" charset="0"/>
              </a:rPr>
              <a:t>tzw</a:t>
            </a:r>
            <a:r>
              <a:rPr lang="pl-PL" sz="2000" dirty="0">
                <a:latin typeface="Eurostar Black Extended" panose="020B0900020202060204" pitchFamily="34" charset="0"/>
              </a:rPr>
              <a:t>. stała słoneczna. Jest to ilość energii promieniowania </a:t>
            </a:r>
            <a:r>
              <a:rPr lang="pl-PL" sz="2000" dirty="0" smtClean="0">
                <a:latin typeface="Eurostar Black Extended" panose="020B0900020202060204" pitchFamily="34" charset="0"/>
              </a:rPr>
              <a:t>słonecznego </a:t>
            </a:r>
            <a:r>
              <a:rPr lang="pl-PL" sz="2000" dirty="0">
                <a:latin typeface="Eurostar Black Extended" panose="020B0900020202060204" pitchFamily="34" charset="0"/>
              </a:rPr>
              <a:t>padającego prostopadle na powierzchnię </a:t>
            </a:r>
          </a:p>
          <a:p>
            <a:pPr algn="ctr"/>
            <a:r>
              <a:rPr lang="pl-PL" sz="2000" dirty="0">
                <a:latin typeface="Eurostar Black Extended" panose="020B0900020202060204" pitchFamily="34" charset="0"/>
              </a:rPr>
              <a:t>1 cm2 poza atmosferą Ziemi w ciągu jednej minuty:</a:t>
            </a:r>
          </a:p>
          <a:p>
            <a:pPr algn="ctr"/>
            <a:r>
              <a:rPr lang="pl-PL" sz="2000" dirty="0" smtClean="0">
                <a:latin typeface="Eurostar Black Extended" panose="020B0900020202060204" pitchFamily="34" charset="0"/>
              </a:rPr>
              <a:t>       </a:t>
            </a:r>
            <a:r>
              <a:rPr lang="pl-PL" sz="2000" dirty="0">
                <a:latin typeface="Eurostar Black Extended" panose="020B0900020202060204" pitchFamily="34" charset="0"/>
              </a:rPr>
              <a:t>S = 1.95 cal/cm2/min = 1.36x103 J m-2s-1  </a:t>
            </a:r>
          </a:p>
          <a:p>
            <a:pPr algn="ctr"/>
            <a:endParaRPr lang="pl-PL" sz="2000" dirty="0">
              <a:latin typeface="Eurostar Black Extended" panose="020B0900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265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33265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latin typeface="Eurostar Black Extended" panose="020B0900020202060204" pitchFamily="34" charset="0"/>
              </a:rPr>
              <a:t>Co emituje Słońce?</a:t>
            </a:r>
            <a:endParaRPr lang="pl-PL" sz="3600" dirty="0">
              <a:latin typeface="Eurostar Black Extended" panose="020B090002020206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4361" y="2636912"/>
            <a:ext cx="9144000" cy="3785652"/>
          </a:xfrm>
          <a:prstGeom prst="rect">
            <a:avLst/>
          </a:prstGeom>
          <a:solidFill>
            <a:srgbClr val="FFFF00">
              <a:alpha val="35000"/>
            </a:srgbClr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urostar Black Extended" panose="020B0900020202060204" pitchFamily="34" charset="0"/>
              </a:rPr>
              <a:t>49</a:t>
            </a:r>
            <a:r>
              <a:rPr lang="pl-PL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Eurostar Black Extended" panose="020B0900020202060204" pitchFamily="34" charset="0"/>
              </a:rPr>
              <a:t>% energii </a:t>
            </a:r>
            <a:r>
              <a:rPr lang="pl-PL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urostar Black Extended" panose="020B0900020202060204" pitchFamily="34" charset="0"/>
              </a:rPr>
              <a:t>dziedzina widzialna i bliska podczerwieni.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chemeClr val="accent5">
                    <a:lumMod val="75000"/>
                  </a:schemeClr>
                </a:solidFill>
                <a:latin typeface="Eurostar Black Extended" panose="020B0900020202060204" pitchFamily="34" charset="0"/>
              </a:rPr>
              <a:t>Fale </a:t>
            </a:r>
            <a:r>
              <a:rPr lang="pl-PL" sz="2400" dirty="0">
                <a:solidFill>
                  <a:schemeClr val="accent5">
                    <a:lumMod val="75000"/>
                  </a:schemeClr>
                </a:solidFill>
                <a:latin typeface="Eurostar Black Extended" panose="020B0900020202060204" pitchFamily="34" charset="0"/>
              </a:rPr>
              <a:t>o długości większej od 800 </a:t>
            </a:r>
            <a:r>
              <a:rPr lang="pl-PL" sz="2400" dirty="0" err="1" smtClean="0">
                <a:solidFill>
                  <a:schemeClr val="accent5">
                    <a:lumMod val="75000"/>
                  </a:schemeClr>
                </a:solidFill>
                <a:latin typeface="Eurostar Black Extended" panose="020B0900020202060204" pitchFamily="34" charset="0"/>
              </a:rPr>
              <a:t>nm</a:t>
            </a:r>
            <a:r>
              <a:rPr lang="pl-PL" sz="2400" dirty="0" smtClean="0">
                <a:solidFill>
                  <a:schemeClr val="accent5">
                    <a:lumMod val="75000"/>
                  </a:schemeClr>
                </a:solidFill>
                <a:latin typeface="Eurostar Black Extended" panose="020B0900020202060204" pitchFamily="34" charset="0"/>
              </a:rPr>
              <a:t> 44</a:t>
            </a:r>
            <a:r>
              <a:rPr lang="pl-PL" sz="2400" dirty="0">
                <a:solidFill>
                  <a:schemeClr val="accent5">
                    <a:lumMod val="75000"/>
                  </a:schemeClr>
                </a:solidFill>
                <a:latin typeface="Eurostar Black Extended" panose="020B0900020202060204" pitchFamily="34" charset="0"/>
              </a:rPr>
              <a:t>% słonecznej energii. </a:t>
            </a:r>
            <a:endParaRPr lang="pl-PL" sz="2400" dirty="0" smtClean="0">
              <a:solidFill>
                <a:schemeClr val="accent5">
                  <a:lumMod val="75000"/>
                </a:schemeClr>
              </a:solidFill>
              <a:latin typeface="Eurostar Black Extended" panose="020B090002020206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7030A0"/>
                </a:solidFill>
                <a:latin typeface="Eurostar Black Extended" panose="020B0900020202060204" pitchFamily="34" charset="0"/>
              </a:rPr>
              <a:t>W </a:t>
            </a:r>
            <a:r>
              <a:rPr lang="pl-PL" sz="2400" dirty="0">
                <a:solidFill>
                  <a:srgbClr val="7030A0"/>
                </a:solidFill>
                <a:latin typeface="Eurostar Black Extended" panose="020B0900020202060204" pitchFamily="34" charset="0"/>
              </a:rPr>
              <a:t>bliskim nadfiolecie (120-300 </a:t>
            </a:r>
            <a:r>
              <a:rPr lang="pl-PL" sz="2400" dirty="0" err="1">
                <a:solidFill>
                  <a:srgbClr val="7030A0"/>
                </a:solidFill>
                <a:latin typeface="Eurostar Black Extended" panose="020B0900020202060204" pitchFamily="34" charset="0"/>
              </a:rPr>
              <a:t>nm</a:t>
            </a:r>
            <a:r>
              <a:rPr lang="pl-PL" sz="2400" dirty="0">
                <a:solidFill>
                  <a:srgbClr val="7030A0"/>
                </a:solidFill>
                <a:latin typeface="Eurostar Black Extended" panose="020B0900020202060204" pitchFamily="34" charset="0"/>
              </a:rPr>
              <a:t>) </a:t>
            </a:r>
            <a:r>
              <a:rPr lang="pl-PL" sz="2400" dirty="0" smtClean="0">
                <a:solidFill>
                  <a:srgbClr val="7030A0"/>
                </a:solidFill>
                <a:latin typeface="Eurostar Black Extended" panose="020B0900020202060204" pitchFamily="34" charset="0"/>
              </a:rPr>
              <a:t>7</a:t>
            </a:r>
            <a:r>
              <a:rPr lang="pl-PL" sz="2400" dirty="0">
                <a:solidFill>
                  <a:srgbClr val="7030A0"/>
                </a:solidFill>
                <a:latin typeface="Eurostar Black Extended" panose="020B0900020202060204" pitchFamily="34" charset="0"/>
              </a:rPr>
              <a:t>% energii </a:t>
            </a:r>
            <a:r>
              <a:rPr lang="pl-PL" sz="2400" dirty="0" smtClean="0">
                <a:solidFill>
                  <a:srgbClr val="7030A0"/>
                </a:solidFill>
                <a:latin typeface="Eurostar Black Extended" panose="020B0900020202060204" pitchFamily="34" charset="0"/>
              </a:rPr>
              <a:t>słonecznej.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Eurostar Black Extended" panose="020B0900020202060204" pitchFamily="34" charset="0"/>
              </a:rPr>
              <a:t> </a:t>
            </a:r>
            <a:r>
              <a:rPr lang="pl-PL" sz="2400" dirty="0">
                <a:solidFill>
                  <a:srgbClr val="259020"/>
                </a:solidFill>
                <a:latin typeface="Eurostar Black Extended" panose="020B0900020202060204" pitchFamily="34" charset="0"/>
              </a:rPr>
              <a:t>P</a:t>
            </a:r>
            <a:r>
              <a:rPr lang="pl-PL" sz="2400" dirty="0" smtClean="0">
                <a:solidFill>
                  <a:srgbClr val="259020"/>
                </a:solidFill>
                <a:latin typeface="Eurostar Black Extended" panose="020B0900020202060204" pitchFamily="34" charset="0"/>
              </a:rPr>
              <a:t>romieniowanie </a:t>
            </a:r>
            <a:r>
              <a:rPr lang="pl-PL" sz="2400" dirty="0">
                <a:solidFill>
                  <a:srgbClr val="259020"/>
                </a:solidFill>
                <a:latin typeface="Eurostar Black Extended" panose="020B0900020202060204" pitchFamily="34" charset="0"/>
              </a:rPr>
              <a:t>rentgenowskie i w dalekim nadfiolecie </a:t>
            </a:r>
            <a:r>
              <a:rPr lang="pl-PL" sz="2400" dirty="0" smtClean="0">
                <a:solidFill>
                  <a:srgbClr val="259020"/>
                </a:solidFill>
                <a:latin typeface="Eurostar Black Extended" panose="020B0900020202060204" pitchFamily="34" charset="0"/>
              </a:rPr>
              <a:t> </a:t>
            </a:r>
            <a:r>
              <a:rPr lang="pl-PL" sz="2400" dirty="0">
                <a:solidFill>
                  <a:srgbClr val="259020"/>
                </a:solidFill>
                <a:latin typeface="Eurostar Black Extended" panose="020B0900020202060204" pitchFamily="34" charset="0"/>
              </a:rPr>
              <a:t>0,001% </a:t>
            </a:r>
            <a:r>
              <a:rPr lang="pl-PL" sz="2400" dirty="0" smtClean="0">
                <a:solidFill>
                  <a:srgbClr val="259020"/>
                </a:solidFill>
                <a:latin typeface="Eurostar Black Extended" panose="020B090002020206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400" dirty="0" smtClean="0">
                <a:latin typeface="Eurostar Black Extended" panose="020B0900020202060204" pitchFamily="34" charset="0"/>
              </a:rPr>
              <a:t> </a:t>
            </a:r>
            <a:r>
              <a:rPr lang="pl-PL" sz="2400" dirty="0" smtClean="0">
                <a:solidFill>
                  <a:schemeClr val="bg1"/>
                </a:solidFill>
                <a:latin typeface="Eurostar Black Extended" panose="020B0900020202060204" pitchFamily="34" charset="0"/>
              </a:rPr>
              <a:t>fale radiowe </a:t>
            </a:r>
            <a:r>
              <a:rPr lang="pl-PL" sz="2400" dirty="0">
                <a:solidFill>
                  <a:schemeClr val="bg1"/>
                </a:solidFill>
                <a:latin typeface="Eurostar Black Extended" panose="020B0900020202060204" pitchFamily="34" charset="0"/>
              </a:rPr>
              <a:t>o długości większej od 1 </a:t>
            </a:r>
            <a:r>
              <a:rPr lang="pl-PL" sz="2400" dirty="0" smtClean="0">
                <a:solidFill>
                  <a:schemeClr val="bg1"/>
                </a:solidFill>
                <a:latin typeface="Eurostar Black Extended" panose="020B0900020202060204" pitchFamily="34" charset="0"/>
              </a:rPr>
              <a:t>mm (</a:t>
            </a:r>
            <a:r>
              <a:rPr lang="pl-PL" sz="2400" dirty="0">
                <a:solidFill>
                  <a:schemeClr val="bg1"/>
                </a:solidFill>
                <a:latin typeface="Eurostar Black Extended" panose="020B0900020202060204" pitchFamily="34" charset="0"/>
              </a:rPr>
              <a:t>rzędu 10-10%)</a:t>
            </a:r>
          </a:p>
        </p:txBody>
      </p:sp>
      <p:sp>
        <p:nvSpPr>
          <p:cNvPr id="5" name="Prostokąt 4"/>
          <p:cNvSpPr/>
          <p:nvPr/>
        </p:nvSpPr>
        <p:spPr>
          <a:xfrm>
            <a:off x="14361" y="1196752"/>
            <a:ext cx="91296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b="1" dirty="0">
                <a:latin typeface="Eurostar Black Extended" panose="020B0900020202060204" pitchFamily="34" charset="0"/>
              </a:rPr>
              <a:t>Słońce emituje promieniowanie we wszystkich zakresach fal elektromagnetycznych. </a:t>
            </a:r>
          </a:p>
        </p:txBody>
      </p:sp>
    </p:spTree>
    <p:extLst>
      <p:ext uri="{BB962C8B-B14F-4D97-AF65-F5344CB8AC3E}">
        <p14:creationId xmlns:p14="http://schemas.microsoft.com/office/powerpoint/2010/main" xmlns="" val="31084431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09036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dirty="0" smtClean="0">
                <a:solidFill>
                  <a:schemeClr val="bg1"/>
                </a:solidFill>
                <a:latin typeface="Eurostar Black Extended" panose="020B0900020202060204" pitchFamily="34" charset="0"/>
              </a:rPr>
              <a:t>Życie Słońca</a:t>
            </a:r>
            <a:endParaRPr lang="pl-PL" sz="5400" dirty="0">
              <a:solidFill>
                <a:schemeClr val="bg1"/>
              </a:solidFill>
              <a:latin typeface="Eurostar Black Extended" panose="020B090002020206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-16633" y="1196752"/>
            <a:ext cx="9144000" cy="4708981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solidFill>
                  <a:schemeClr val="bg1"/>
                </a:solidFill>
                <a:latin typeface="Eurostar Black Extended" panose="020B0900020202060204" pitchFamily="34" charset="0"/>
              </a:rPr>
              <a:t>Słońce jest obecnie mniej więcej w połowie swojego pobytu w ciągu głównym ewolucji gwiazd, podczas którego reakcje w jądrze łączą jądra wodoru w hel. </a:t>
            </a:r>
            <a:endParaRPr lang="pl-PL" sz="2000" dirty="0" smtClean="0">
              <a:solidFill>
                <a:schemeClr val="bg1"/>
              </a:solidFill>
              <a:latin typeface="Eurostar Black Extended" panose="020B0900020202060204" pitchFamily="34" charset="0"/>
            </a:endParaRPr>
          </a:p>
          <a:p>
            <a:pPr algn="just"/>
            <a:r>
              <a:rPr lang="pl-PL" sz="2000" dirty="0" smtClean="0">
                <a:solidFill>
                  <a:schemeClr val="bg1"/>
                </a:solidFill>
                <a:latin typeface="Eurostar Black Extended" panose="020B0900020202060204" pitchFamily="34" charset="0"/>
              </a:rPr>
              <a:t>W </a:t>
            </a:r>
            <a:r>
              <a:rPr lang="pl-PL" sz="2000" dirty="0">
                <a:solidFill>
                  <a:schemeClr val="bg1"/>
                </a:solidFill>
                <a:latin typeface="Eurostar Black Extended" panose="020B0900020202060204" pitchFamily="34" charset="0"/>
              </a:rPr>
              <a:t>każdej sekundzie ponad cztery miliony ton materii są zamieniane w energię w jądrze Słońca; tworzone są fotony i neutrina. Takie tempo oznacza, że Słońce zdążyło przekształcić w energię masę około 100 mas Ziemi. Łącznie Słońce będzie gwiazdą ciągu głównego przez około </a:t>
            </a:r>
            <a:r>
              <a:rPr lang="pl-PL" sz="2000" dirty="0" smtClean="0">
                <a:solidFill>
                  <a:schemeClr val="bg1"/>
                </a:solidFill>
                <a:latin typeface="Eurostar Black Extended" panose="020B0900020202060204" pitchFamily="34" charset="0"/>
              </a:rPr>
              <a:t>10—11miliardów </a:t>
            </a:r>
            <a:r>
              <a:rPr lang="pl-PL" sz="2000" dirty="0">
                <a:solidFill>
                  <a:schemeClr val="bg1"/>
                </a:solidFill>
                <a:latin typeface="Eurostar Black Extended" panose="020B0900020202060204" pitchFamily="34" charset="0"/>
              </a:rPr>
              <a:t>lat.</a:t>
            </a:r>
          </a:p>
          <a:p>
            <a:pPr algn="just"/>
            <a:endParaRPr lang="pl-PL" sz="2000" dirty="0">
              <a:solidFill>
                <a:schemeClr val="bg1"/>
              </a:solidFill>
              <a:latin typeface="Eurostar Black Extended" panose="020B0900020202060204" pitchFamily="34" charset="0"/>
            </a:endParaRPr>
          </a:p>
          <a:p>
            <a:pPr algn="just"/>
            <a:r>
              <a:rPr lang="pl-PL" sz="2000" dirty="0">
                <a:solidFill>
                  <a:schemeClr val="bg1"/>
                </a:solidFill>
                <a:latin typeface="Eurostar Black Extended" panose="020B0900020202060204" pitchFamily="34" charset="0"/>
              </a:rPr>
              <a:t>Ciąg główny jest najdłuższym i najbardziej stabilnym okresem życia Słońca, ale w tym okresie także powoli ewoluuje. Zmiany zachodzą przede </a:t>
            </a:r>
            <a:r>
              <a:rPr lang="pl-PL" sz="2000" dirty="0" smtClean="0">
                <a:solidFill>
                  <a:schemeClr val="bg1"/>
                </a:solidFill>
                <a:latin typeface="Eurostar Black Extended" panose="020B0900020202060204" pitchFamily="34" charset="0"/>
              </a:rPr>
              <a:t>wszystkim</a:t>
            </a:r>
          </a:p>
          <a:p>
            <a:pPr algn="just"/>
            <a:r>
              <a:rPr lang="pl-PL" sz="2000" dirty="0" smtClean="0">
                <a:solidFill>
                  <a:schemeClr val="bg1"/>
                </a:solidFill>
                <a:latin typeface="Eurostar Black Extended" panose="020B0900020202060204" pitchFamily="34" charset="0"/>
              </a:rPr>
              <a:t> </a:t>
            </a:r>
            <a:r>
              <a:rPr lang="pl-PL" sz="2000" dirty="0">
                <a:solidFill>
                  <a:schemeClr val="bg1"/>
                </a:solidFill>
                <a:latin typeface="Eurostar Black Extended" panose="020B0900020202060204" pitchFamily="34" charset="0"/>
              </a:rPr>
              <a:t>w odpowiedzi na zmianę stężenia podstawowych składników gwiazdy wywołaną przemianą wodoru w hel. </a:t>
            </a:r>
          </a:p>
        </p:txBody>
      </p:sp>
    </p:spTree>
    <p:extLst>
      <p:ext uri="{BB962C8B-B14F-4D97-AF65-F5344CB8AC3E}">
        <p14:creationId xmlns:p14="http://schemas.microsoft.com/office/powerpoint/2010/main" xmlns="" val="302082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06387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-43813" y="1886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Eurostar Black Extended" panose="020B0900020202060204" pitchFamily="34" charset="0"/>
              </a:rPr>
              <a:t>Jak skończy Słońce?</a:t>
            </a:r>
            <a:endParaRPr lang="pl-PL" sz="4000" dirty="0">
              <a:solidFill>
                <a:schemeClr val="bg1"/>
              </a:solidFill>
              <a:latin typeface="Eurostar Black Extended" panose="020B0900020202060204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-61015" y="4791432"/>
            <a:ext cx="9144000" cy="1938992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solidFill>
                  <a:schemeClr val="bg1"/>
                </a:solidFill>
                <a:latin typeface="Eurostar Black Extended" panose="020B0900020202060204" pitchFamily="34" charset="0"/>
              </a:rPr>
              <a:t>Gwiazda naszego układu planetarnego nie jest wystarczająco duża by skończyć swój żywot w sposób tak spektakularny jak przez wybuch supernowej.  Nie ma też wystarczająco dużej masy by zamienić się w Gwiazdę Neutronową czy Czarną Dziurę. Jej koniec będzie nieco bardziej spokojny…</a:t>
            </a:r>
          </a:p>
        </p:txBody>
      </p:sp>
    </p:spTree>
    <p:extLst>
      <p:ext uri="{BB962C8B-B14F-4D97-AF65-F5344CB8AC3E}">
        <p14:creationId xmlns:p14="http://schemas.microsoft.com/office/powerpoint/2010/main" xmlns="" val="2795448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1305342"/>
            <a:ext cx="78488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latin typeface="Eurostar Black Extended" panose="020B0900020202060204" pitchFamily="34" charset="0"/>
              </a:rPr>
              <a:t>Gwiazda – kuliste ciało niebieskie stanowiące skupisko powiązanej grawitacyjnie materii </a:t>
            </a:r>
            <a:endParaRPr lang="pl-PL" sz="2000" dirty="0" smtClean="0">
              <a:latin typeface="Eurostar Black Extended" panose="020B0900020202060204" pitchFamily="34" charset="0"/>
            </a:endParaRPr>
          </a:p>
          <a:p>
            <a:pPr algn="just"/>
            <a:r>
              <a:rPr lang="pl-PL" sz="2000" dirty="0" smtClean="0">
                <a:latin typeface="Eurostar Black Extended" panose="020B0900020202060204" pitchFamily="34" charset="0"/>
              </a:rPr>
              <a:t>w </a:t>
            </a:r>
            <a:r>
              <a:rPr lang="pl-PL" sz="2000" dirty="0">
                <a:latin typeface="Eurostar Black Extended" panose="020B0900020202060204" pitchFamily="34" charset="0"/>
              </a:rPr>
              <a:t>stanie plazmy bądź zdegenerowanej. Przynajmniej przez część swojego istnienia gwiazda w sposób stabilny emituje powstającą w jej jądrze w wyniku procesów syntezy jądrowej atomów wodoru energię w postaci promieniowania elektromagnetycznego, </a:t>
            </a:r>
            <a:endParaRPr lang="pl-PL" sz="2000" dirty="0" smtClean="0">
              <a:latin typeface="Eurostar Black Extended" panose="020B0900020202060204" pitchFamily="34" charset="0"/>
            </a:endParaRPr>
          </a:p>
          <a:p>
            <a:pPr algn="just"/>
            <a:r>
              <a:rPr lang="pl-PL" sz="2000" dirty="0" smtClean="0">
                <a:latin typeface="Eurostar Black Extended" panose="020B0900020202060204" pitchFamily="34" charset="0"/>
              </a:rPr>
              <a:t>w </a:t>
            </a:r>
            <a:r>
              <a:rPr lang="pl-PL" sz="2000" dirty="0">
                <a:latin typeface="Eurostar Black Extended" panose="020B0900020202060204" pitchFamily="34" charset="0"/>
              </a:rPr>
              <a:t>szczególności światło widzialne. </a:t>
            </a:r>
            <a:endParaRPr lang="pl-PL" sz="2000" dirty="0" smtClean="0">
              <a:latin typeface="Eurostar Black Extended" panose="020B0900020202060204" pitchFamily="34" charset="0"/>
            </a:endParaRPr>
          </a:p>
          <a:p>
            <a:pPr algn="just"/>
            <a:r>
              <a:rPr lang="pl-PL" sz="2000" dirty="0" smtClean="0">
                <a:latin typeface="Eurostar Black Extended" panose="020B0900020202060204" pitchFamily="34" charset="0"/>
              </a:rPr>
              <a:t>Gwiazdy </a:t>
            </a:r>
            <a:r>
              <a:rPr lang="pl-PL" sz="2000" dirty="0">
                <a:latin typeface="Eurostar Black Extended" panose="020B0900020202060204" pitchFamily="34" charset="0"/>
              </a:rPr>
              <a:t>zbudowane są głównie z wodoru i helu, prawie wszystkie atomy innych cięższych pierwiastków znajdujące się we Wszechświecie </a:t>
            </a:r>
            <a:r>
              <a:rPr lang="pl-PL" sz="2000" dirty="0" smtClean="0">
                <a:latin typeface="Eurostar Black Extended" panose="020B0900020202060204" pitchFamily="34" charset="0"/>
              </a:rPr>
              <a:t>powstały w </a:t>
            </a:r>
            <a:r>
              <a:rPr lang="pl-PL" sz="2000" dirty="0">
                <a:latin typeface="Eurostar Black Extended" panose="020B0900020202060204" pitchFamily="34" charset="0"/>
              </a:rPr>
              <a:t>efekcie zachodzących w nich przemian jądrowych lub podczas wieńczących ich istnienie wybuchów.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323528" y="18864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urostar Black Extended" panose="020B0900020202060204" pitchFamily="34" charset="0"/>
              </a:rPr>
              <a:t>Czym jest gwiazda?</a:t>
            </a:r>
            <a:endParaRPr lang="pl-PL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urostar Black Extended" panose="020B0900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077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40466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chemeClr val="bg1"/>
                </a:solidFill>
                <a:latin typeface="Eurostar Black Extended" panose="020B0900020202060204" pitchFamily="34" charset="0"/>
              </a:rPr>
              <a:t>Czerwony Olbrzym</a:t>
            </a:r>
            <a:endParaRPr lang="pl-PL" sz="4000" dirty="0">
              <a:solidFill>
                <a:schemeClr val="bg1"/>
              </a:solidFill>
              <a:latin typeface="Eurostar Black Extended" panose="020B090002020206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0" y="2274838"/>
            <a:ext cx="9144000" cy="2246769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solidFill>
                  <a:schemeClr val="bg1"/>
                </a:solidFill>
                <a:latin typeface="Eurostar Black Extended" panose="020B0900020202060204" pitchFamily="34" charset="0"/>
              </a:rPr>
              <a:t>Gwiazda taka jak Słońce pod koniec swojego życia zaczyna się rozrastać - jej wymiary mogą równać się nawet wymiarom orbity Ziemi. Gwiazdę w tej fazie astronomowie nazywają czerwonym olbrzymem. </a:t>
            </a:r>
            <a:endParaRPr lang="pl-PL" sz="2000" dirty="0" smtClean="0">
              <a:solidFill>
                <a:schemeClr val="bg1"/>
              </a:solidFill>
              <a:latin typeface="Eurostar Black Extended" panose="020B0900020202060204" pitchFamily="34" charset="0"/>
            </a:endParaRPr>
          </a:p>
          <a:p>
            <a:pPr algn="just"/>
            <a:r>
              <a:rPr lang="pl-PL" sz="2000" dirty="0" smtClean="0">
                <a:solidFill>
                  <a:schemeClr val="bg1"/>
                </a:solidFill>
                <a:latin typeface="Eurostar Black Extended" panose="020B0900020202060204" pitchFamily="34" charset="0"/>
              </a:rPr>
              <a:t>Tak i </a:t>
            </a:r>
            <a:r>
              <a:rPr lang="pl-PL" sz="2000" dirty="0">
                <a:solidFill>
                  <a:schemeClr val="bg1"/>
                </a:solidFill>
                <a:latin typeface="Eurostar Black Extended" panose="020B0900020202060204" pitchFamily="34" charset="0"/>
              </a:rPr>
              <a:t>los czeka Słońce za około 5 miliardów lat, co będzie mieć istotne znaczenie dla końcowego losu planet takich jak Merkury, Wenus, a może nawet Ziemia</a:t>
            </a:r>
            <a:r>
              <a:rPr lang="pl-PL" dirty="0">
                <a:solidFill>
                  <a:schemeClr val="bg1"/>
                </a:solidFill>
                <a:latin typeface="Eurostar Black Extended" panose="020B090002020206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122216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476672"/>
            <a:ext cx="889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latin typeface="Eurostar Black Extended" panose="020B0900020202060204" pitchFamily="34" charset="0"/>
              </a:rPr>
              <a:t>Biały Karzeł</a:t>
            </a:r>
            <a:endParaRPr lang="pl-PL" sz="4400" dirty="0">
              <a:latin typeface="Eurostar Black Extended" panose="020B090002020206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0" y="1778974"/>
            <a:ext cx="9144000" cy="3416320"/>
          </a:xfrm>
          <a:prstGeom prst="rect">
            <a:avLst/>
          </a:prstGeom>
          <a:solidFill>
            <a:schemeClr val="bg1">
              <a:alpha val="22000"/>
            </a:schemeClr>
          </a:solidFill>
        </p:spPr>
        <p:txBody>
          <a:bodyPr wrap="square">
            <a:spAutoFit/>
          </a:bodyPr>
          <a:lstStyle/>
          <a:p>
            <a:r>
              <a:rPr lang="pl-PL" b="1" dirty="0">
                <a:latin typeface="Eurostar Black Extended" panose="020B0900020202060204" pitchFamily="34" charset="0"/>
              </a:rPr>
              <a:t>N</a:t>
            </a:r>
            <a:r>
              <a:rPr lang="pl-PL" b="1" dirty="0" smtClean="0">
                <a:latin typeface="Eurostar Black Extended" panose="020B0900020202060204" pitchFamily="34" charset="0"/>
              </a:rPr>
              <a:t>iewielki </a:t>
            </a:r>
            <a:r>
              <a:rPr lang="pl-PL" b="1" dirty="0">
                <a:latin typeface="Eurostar Black Extended" panose="020B0900020202060204" pitchFamily="34" charset="0"/>
              </a:rPr>
              <a:t>(rzędu rozmiarów Ziemi) obiekt astronomiczny składający się ze zdegenerowanej materii, emitujący m.in. promieniowanie widzialne. Powstaje po ustaniu reakcji jądrowych w gwieździe o małej lub średniej masie. Mało masywne gwiazdy </a:t>
            </a:r>
            <a:r>
              <a:rPr lang="pl-PL" b="1" dirty="0" smtClean="0">
                <a:latin typeface="Eurostar Black Extended" panose="020B0900020202060204" pitchFamily="34" charset="0"/>
              </a:rPr>
              <a:t> </a:t>
            </a:r>
            <a:r>
              <a:rPr lang="pl-PL" b="1" dirty="0">
                <a:latin typeface="Eurostar Black Extended" panose="020B0900020202060204" pitchFamily="34" charset="0"/>
              </a:rPr>
              <a:t>nie osiągają w trakcie swojej ewolucji warunków wystarczających do zapłonu helu w reakcjach syntezy termojądrowej i powstają z nich białe karły helowe. Średnio masywne gwiazdy (od 0,4 do ok. 4 mas Słońca) spalają hel, dając białe karły węglowe lub węglowo-tlenowe. Pozostałością gwiazd o masach w zakresie 4-8 mas Słońca (na ciągu głównym) są białe karły z domieszką tlenu, neonu i magnezu.</a:t>
            </a:r>
          </a:p>
        </p:txBody>
      </p:sp>
    </p:spTree>
    <p:extLst>
      <p:ext uri="{BB962C8B-B14F-4D97-AF65-F5344CB8AC3E}">
        <p14:creationId xmlns:p14="http://schemas.microsoft.com/office/powerpoint/2010/main" xmlns="" val="2094605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-2921" y="34290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>
                <a:solidFill>
                  <a:schemeClr val="bg1"/>
                </a:solidFill>
                <a:latin typeface="Eurostar Black Extended" panose="020B0900020202060204" pitchFamily="34" charset="0"/>
              </a:rPr>
              <a:t>DZIĘKUJEMY ZA UWAGĘ!</a:t>
            </a:r>
            <a:endParaRPr lang="pl-PL" sz="4400" dirty="0">
              <a:solidFill>
                <a:schemeClr val="bg1"/>
              </a:solidFill>
              <a:latin typeface="Eurostar Black Extended" panose="020B0900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959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42860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latin typeface="Eurostar Black Extended" panose="020B0900020202060204" pitchFamily="34" charset="0"/>
              </a:rPr>
              <a:t>Słońce </a:t>
            </a:r>
            <a:r>
              <a:rPr lang="pl-PL" sz="2000" dirty="0" smtClean="0">
                <a:latin typeface="Eurostar Black Extended" panose="020B0900020202060204" pitchFamily="34" charset="0"/>
              </a:rPr>
              <a:t>jest:</a:t>
            </a:r>
          </a:p>
          <a:p>
            <a:pPr algn="just">
              <a:buFont typeface="Wingdings" pitchFamily="2" charset="2"/>
              <a:buChar char="Ø"/>
            </a:pPr>
            <a:r>
              <a:rPr lang="pl-PL" sz="2000" dirty="0" smtClean="0">
                <a:latin typeface="Eurostar Black Extended" panose="020B0900020202060204" pitchFamily="34" charset="0"/>
              </a:rPr>
              <a:t> </a:t>
            </a:r>
            <a:r>
              <a:rPr lang="pl-PL" sz="2000" dirty="0">
                <a:latin typeface="Eurostar Black Extended" panose="020B0900020202060204" pitchFamily="34" charset="0"/>
              </a:rPr>
              <a:t>centralnym </a:t>
            </a:r>
            <a:r>
              <a:rPr lang="pl-PL" sz="2000" dirty="0" smtClean="0">
                <a:latin typeface="Eurostar Black Extended" panose="020B0900020202060204" pitchFamily="34" charset="0"/>
              </a:rPr>
              <a:t>ciałem </a:t>
            </a:r>
            <a:r>
              <a:rPr lang="pl-PL" sz="2000" dirty="0">
                <a:latin typeface="Eurostar Black Extended" panose="020B0900020202060204" pitchFamily="34" charset="0"/>
              </a:rPr>
              <a:t>Układu </a:t>
            </a:r>
            <a:r>
              <a:rPr lang="pl-PL" sz="2000" dirty="0" smtClean="0">
                <a:latin typeface="Eurostar Black Extended" panose="020B0900020202060204" pitchFamily="34" charset="0"/>
              </a:rPr>
              <a:t>Słonecznego, skupiającym </a:t>
            </a:r>
            <a:r>
              <a:rPr lang="pl-PL" sz="2000" dirty="0" smtClean="0">
                <a:latin typeface="Eurostar Black Extended" panose="020B0900020202060204" pitchFamily="34" charset="0"/>
              </a:rPr>
              <a:t>w </a:t>
            </a:r>
            <a:r>
              <a:rPr lang="pl-PL" sz="2000" dirty="0">
                <a:latin typeface="Eurostar Black Extended" panose="020B0900020202060204" pitchFamily="34" charset="0"/>
              </a:rPr>
              <a:t>sobie 99.87% jego całkowitej </a:t>
            </a:r>
            <a:r>
              <a:rPr lang="pl-PL" sz="2000" dirty="0" smtClean="0">
                <a:latin typeface="Eurostar Black Extended" panose="020B0900020202060204" pitchFamily="34" charset="0"/>
              </a:rPr>
              <a:t>masy.</a:t>
            </a:r>
          </a:p>
          <a:p>
            <a:pPr algn="just">
              <a:buFont typeface="Wingdings" pitchFamily="2" charset="2"/>
              <a:buChar char="Ø"/>
            </a:pPr>
            <a:r>
              <a:rPr lang="pl-PL" sz="2000" dirty="0" smtClean="0">
                <a:latin typeface="Eurostar Black Extended" panose="020B0900020202060204" pitchFamily="34" charset="0"/>
              </a:rPr>
              <a:t>głównym </a:t>
            </a:r>
            <a:r>
              <a:rPr lang="pl-PL" sz="2000" dirty="0">
                <a:latin typeface="Eurostar Black Extended" panose="020B0900020202060204" pitchFamily="34" charset="0"/>
              </a:rPr>
              <a:t>źródłem energii docierającej do Ziemi, głównie </a:t>
            </a:r>
            <a:r>
              <a:rPr lang="pl-PL" sz="2000" dirty="0" smtClean="0">
                <a:latin typeface="Eurostar Black Extended" panose="020B0900020202060204" pitchFamily="34" charset="0"/>
              </a:rPr>
              <a:t>w </a:t>
            </a:r>
            <a:r>
              <a:rPr lang="pl-PL" sz="2000" dirty="0">
                <a:latin typeface="Eurostar Black Extended" panose="020B0900020202060204" pitchFamily="34" charset="0"/>
              </a:rPr>
              <a:t>postaci fal elektromagnetycznych, </a:t>
            </a:r>
            <a:endParaRPr lang="pl-PL" sz="2000" dirty="0" smtClean="0">
              <a:latin typeface="Eurostar Black Extended" panose="020B0900020202060204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l-PL" sz="2000" dirty="0" smtClean="0">
                <a:latin typeface="Eurostar Black Extended" panose="020B0900020202060204" pitchFamily="34" charset="0"/>
              </a:rPr>
              <a:t>najjaśniejszym </a:t>
            </a:r>
            <a:r>
              <a:rPr lang="pl-PL" sz="2000" dirty="0">
                <a:latin typeface="Eurostar Black Extended" panose="020B0900020202060204" pitchFamily="34" charset="0"/>
              </a:rPr>
              <a:t>i największym obiektem na </a:t>
            </a:r>
            <a:r>
              <a:rPr lang="pl-PL" sz="2000" dirty="0" smtClean="0">
                <a:latin typeface="Eurostar Black Extended" panose="020B0900020202060204" pitchFamily="34" charset="0"/>
              </a:rPr>
              <a:t> ziemskim niebie</a:t>
            </a:r>
            <a:r>
              <a:rPr lang="pl-PL" sz="2000" dirty="0">
                <a:latin typeface="Eurostar Black Extended" panose="020B0900020202060204" pitchFamily="34" charset="0"/>
              </a:rPr>
              <a:t>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74" y="3082007"/>
            <a:ext cx="9112926" cy="374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4874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886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Eurostar Black Extended" panose="020B0900020202060204" pitchFamily="34" charset="0"/>
              </a:rPr>
              <a:t>Słońce jest jedną z kilkuset miliardów gwiazd w </a:t>
            </a:r>
            <a:r>
              <a:rPr lang="pl-PL" dirty="0" smtClean="0">
                <a:latin typeface="Eurostar Black Extended" panose="020B0900020202060204" pitchFamily="34" charset="0"/>
              </a:rPr>
              <a:t>Galaktyce</a:t>
            </a:r>
            <a:r>
              <a:rPr lang="pl-PL" dirty="0">
                <a:latin typeface="Eurostar Black Extended" panose="020B0900020202060204" pitchFamily="34" charset="0"/>
              </a:rPr>
              <a:t>. </a:t>
            </a:r>
            <a:endParaRPr lang="pl-PL" dirty="0" smtClean="0">
              <a:latin typeface="Eurostar Black Extended" panose="020B0900020202060204" pitchFamily="34" charset="0"/>
            </a:endParaRPr>
          </a:p>
          <a:p>
            <a:pPr algn="just"/>
            <a:r>
              <a:rPr lang="pl-PL" dirty="0" smtClean="0">
                <a:latin typeface="Eurostar Black Extended" panose="020B0900020202060204" pitchFamily="34" charset="0"/>
              </a:rPr>
              <a:t>Znajduje </a:t>
            </a:r>
            <a:r>
              <a:rPr lang="pl-PL" dirty="0">
                <a:latin typeface="Eurostar Black Extended" panose="020B0900020202060204" pitchFamily="34" charset="0"/>
              </a:rPr>
              <a:t>się w jednym z ramion spiralnych</a:t>
            </a:r>
            <a:r>
              <a:rPr lang="pl-PL" dirty="0" smtClean="0">
                <a:latin typeface="Eurostar Black Extended" panose="020B0900020202060204" pitchFamily="34" charset="0"/>
              </a:rPr>
              <a:t>, </a:t>
            </a:r>
            <a:r>
              <a:rPr lang="pl-PL" dirty="0">
                <a:latin typeface="Eurostar Black Extended" panose="020B0900020202060204" pitchFamily="34" charset="0"/>
              </a:rPr>
              <a:t>w odległości około 8.5 </a:t>
            </a:r>
            <a:r>
              <a:rPr lang="pl-PL" dirty="0" err="1">
                <a:latin typeface="Eurostar Black Extended" panose="020B0900020202060204" pitchFamily="34" charset="0"/>
              </a:rPr>
              <a:t>kiloparseka</a:t>
            </a:r>
            <a:r>
              <a:rPr lang="pl-PL" dirty="0">
                <a:latin typeface="Eurostar Black Extended" panose="020B0900020202060204" pitchFamily="34" charset="0"/>
              </a:rPr>
              <a:t> od środka </a:t>
            </a:r>
            <a:r>
              <a:rPr lang="pl-PL" dirty="0" smtClean="0">
                <a:latin typeface="Eurostar Black Extended" panose="020B0900020202060204" pitchFamily="34" charset="0"/>
              </a:rPr>
              <a:t> </a:t>
            </a:r>
            <a:endParaRPr lang="pl-PL" dirty="0">
              <a:latin typeface="Eurostar Black Extended" panose="020B0900020202060204" pitchFamily="34" charset="0"/>
            </a:endParaRPr>
          </a:p>
          <a:p>
            <a:pPr algn="just"/>
            <a:r>
              <a:rPr lang="pl-PL" dirty="0">
                <a:latin typeface="Eurostar Black Extended" panose="020B0900020202060204" pitchFamily="34" charset="0"/>
              </a:rPr>
              <a:t> </a:t>
            </a:r>
            <a:r>
              <a:rPr lang="pl-PL" dirty="0" smtClean="0">
                <a:latin typeface="Eurostar Black Extended" panose="020B0900020202060204" pitchFamily="34" charset="0"/>
              </a:rPr>
              <a:t>i </a:t>
            </a:r>
            <a:r>
              <a:rPr lang="pl-PL" dirty="0">
                <a:latin typeface="Eurostar Black Extended" panose="020B0900020202060204" pitchFamily="34" charset="0"/>
              </a:rPr>
              <a:t>8 parseków od płaszczyzny Drogi Mlecznej.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40968"/>
            <a:ext cx="9144000" cy="37258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Prostokąt 3"/>
          <p:cNvSpPr/>
          <p:nvPr/>
        </p:nvSpPr>
        <p:spPr>
          <a:xfrm>
            <a:off x="0" y="170080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Eurostar Black Extended" panose="020B0900020202060204" pitchFamily="34" charset="0"/>
              </a:rPr>
              <a:t>Słońce długo było uznawane przez astronomów za małą </a:t>
            </a:r>
            <a:endParaRPr lang="pl-PL" dirty="0" smtClean="0">
              <a:latin typeface="Eurostar Black Extended" panose="020B0900020202060204" pitchFamily="34" charset="0"/>
            </a:endParaRPr>
          </a:p>
          <a:p>
            <a:pPr algn="just"/>
            <a:r>
              <a:rPr lang="pl-PL" dirty="0" smtClean="0">
                <a:latin typeface="Eurostar Black Extended" panose="020B0900020202060204" pitchFamily="34" charset="0"/>
              </a:rPr>
              <a:t>i </a:t>
            </a:r>
            <a:r>
              <a:rPr lang="pl-PL" dirty="0">
                <a:latin typeface="Eurostar Black Extended" panose="020B0900020202060204" pitchFamily="34" charset="0"/>
              </a:rPr>
              <a:t>stosunkowo niewyróżniającą się gwiazdę; jednak w 2006 roku oceniano, że Słońce jest jaśniejsze niż około 85% gwiazd </a:t>
            </a:r>
            <a:endParaRPr lang="pl-PL" dirty="0" smtClean="0">
              <a:latin typeface="Eurostar Black Extended" panose="020B0900020202060204" pitchFamily="34" charset="0"/>
            </a:endParaRPr>
          </a:p>
          <a:p>
            <a:pPr algn="just"/>
            <a:r>
              <a:rPr lang="pl-PL" dirty="0" smtClean="0">
                <a:latin typeface="Eurostar Black Extended" panose="020B0900020202060204" pitchFamily="34" charset="0"/>
              </a:rPr>
              <a:t>w </a:t>
            </a:r>
            <a:r>
              <a:rPr lang="pl-PL" dirty="0">
                <a:latin typeface="Eurostar Black Extended" panose="020B0900020202060204" pitchFamily="34" charset="0"/>
              </a:rPr>
              <a:t>Drodze Mlecznej</a:t>
            </a:r>
          </a:p>
        </p:txBody>
      </p:sp>
    </p:spTree>
    <p:extLst>
      <p:ext uri="{BB962C8B-B14F-4D97-AF65-F5344CB8AC3E}">
        <p14:creationId xmlns:p14="http://schemas.microsoft.com/office/powerpoint/2010/main" xmlns="" val="2890733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3933056"/>
            <a:ext cx="9036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  <a:latin typeface="Eurostar Black Extended" panose="020B0900020202060204" pitchFamily="34" charset="0"/>
              </a:rPr>
              <a:t> </a:t>
            </a:r>
            <a:r>
              <a:rPr lang="pl-PL" sz="2000" dirty="0">
                <a:latin typeface="Eurostar Black Extended" panose="020B0900020202060204" pitchFamily="34" charset="0"/>
              </a:rPr>
              <a:t>Słońce jest typową gwiazdą stacjonarną, nie </a:t>
            </a:r>
          </a:p>
          <a:p>
            <a:pPr algn="ctr"/>
            <a:r>
              <a:rPr lang="pl-PL" sz="2000" dirty="0">
                <a:latin typeface="Eurostar Black Extended" panose="020B0900020202060204" pitchFamily="34" charset="0"/>
              </a:rPr>
              <a:t>  przejawiającą wyraźnej zmienności, o przeciętnej </a:t>
            </a:r>
          </a:p>
          <a:p>
            <a:pPr algn="ctr"/>
            <a:r>
              <a:rPr lang="pl-PL" sz="2000" dirty="0">
                <a:latin typeface="Eurostar Black Extended" panose="020B0900020202060204" pitchFamily="34" charset="0"/>
              </a:rPr>
              <a:t>  masie i rozmiarach. </a:t>
            </a:r>
          </a:p>
        </p:txBody>
      </p:sp>
      <p:sp>
        <p:nvSpPr>
          <p:cNvPr id="3" name="Prostokąt 2"/>
          <p:cNvSpPr/>
          <p:nvPr/>
        </p:nvSpPr>
        <p:spPr>
          <a:xfrm>
            <a:off x="1259632" y="2060848"/>
            <a:ext cx="66967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latin typeface="Eurostar Black Extended" panose="020B0900020202060204" pitchFamily="34" charset="0"/>
              </a:rPr>
              <a:t>P</a:t>
            </a:r>
            <a:r>
              <a:rPr lang="pl-PL" sz="2400" dirty="0" smtClean="0">
                <a:latin typeface="Eurostar Black Extended" panose="020B0900020202060204" pitchFamily="34" charset="0"/>
              </a:rPr>
              <a:t>romień </a:t>
            </a:r>
            <a:r>
              <a:rPr lang="pl-PL" sz="2400" dirty="0">
                <a:latin typeface="Eurostar Black Extended" panose="020B0900020202060204" pitchFamily="34" charset="0"/>
              </a:rPr>
              <a:t>liniowy Słońca: </a:t>
            </a:r>
            <a:r>
              <a:rPr lang="pl-PL" sz="2400" dirty="0" smtClean="0">
                <a:latin typeface="Eurostar Black Extended" panose="020B0900020202060204" pitchFamily="34" charset="0"/>
              </a:rPr>
              <a:t> 696 </a:t>
            </a:r>
            <a:r>
              <a:rPr lang="pl-PL" sz="2400" dirty="0">
                <a:latin typeface="Eurostar Black Extended" panose="020B0900020202060204" pitchFamily="34" charset="0"/>
              </a:rPr>
              <a:t>000 </a:t>
            </a:r>
            <a:r>
              <a:rPr lang="pl-PL" sz="2400" dirty="0" smtClean="0">
                <a:latin typeface="Eurostar Black Extended" panose="020B0900020202060204" pitchFamily="34" charset="0"/>
              </a:rPr>
              <a:t>km</a:t>
            </a:r>
          </a:p>
          <a:p>
            <a:pPr algn="ctr"/>
            <a:r>
              <a:rPr lang="pl-PL" sz="2400" dirty="0">
                <a:latin typeface="Eurostar Black Extended" panose="020B0900020202060204" pitchFamily="34" charset="0"/>
              </a:rPr>
              <a:t>Masa </a:t>
            </a:r>
            <a:r>
              <a:rPr lang="pl-PL" sz="2400" dirty="0" smtClean="0">
                <a:latin typeface="Eurostar Black Extended" panose="020B0900020202060204" pitchFamily="34" charset="0"/>
              </a:rPr>
              <a:t>Słońca: </a:t>
            </a:r>
            <a:r>
              <a:rPr lang="pl-PL" sz="2400" dirty="0">
                <a:latin typeface="Eurostar Black Extended" panose="020B0900020202060204" pitchFamily="34" charset="0"/>
              </a:rPr>
              <a:t>(1,9891 ± 0,0012)·</a:t>
            </a:r>
            <a:r>
              <a:rPr lang="pl-PL" sz="2400" dirty="0" smtClean="0">
                <a:latin typeface="Eurostar Black Extended" panose="020B0900020202060204" pitchFamily="34" charset="0"/>
              </a:rPr>
              <a:t>10^30 kg</a:t>
            </a:r>
            <a:endParaRPr lang="pl-PL" sz="2400" dirty="0">
              <a:latin typeface="Eurostar Black Extended" panose="020B0900020202060204" pitchFamily="34" charset="0"/>
            </a:endParaRPr>
          </a:p>
          <a:p>
            <a:endParaRPr lang="pl-PL" dirty="0">
              <a:latin typeface="Eurostar Black Extended" panose="020B0900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996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4560722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solidFill>
                  <a:srgbClr val="FFFF00"/>
                </a:solidFill>
                <a:latin typeface="Eurostar Black Extended" panose="020B0900020202060204" pitchFamily="34" charset="0"/>
              </a:rPr>
              <a:t>Słońce uformowało się około 4,567 mld lat </a:t>
            </a:r>
            <a:r>
              <a:rPr lang="pl-PL" sz="2000" dirty="0" smtClean="0">
                <a:solidFill>
                  <a:srgbClr val="FFFF00"/>
                </a:solidFill>
                <a:latin typeface="Eurostar Black Extended" panose="020B0900020202060204" pitchFamily="34" charset="0"/>
              </a:rPr>
              <a:t>temu  </a:t>
            </a:r>
            <a:r>
              <a:rPr lang="pl-PL" sz="2000" dirty="0">
                <a:solidFill>
                  <a:srgbClr val="FFFF00"/>
                </a:solidFill>
                <a:latin typeface="Eurostar Black Extended" panose="020B0900020202060204" pitchFamily="34" charset="0"/>
              </a:rPr>
              <a:t>na skutek kolapsu </a:t>
            </a:r>
            <a:r>
              <a:rPr lang="pl-PL" sz="2000" dirty="0" smtClean="0">
                <a:solidFill>
                  <a:srgbClr val="FFFF00"/>
                </a:solidFill>
                <a:latin typeface="Eurostar Black Extended" panose="020B0900020202060204" pitchFamily="34" charset="0"/>
              </a:rPr>
              <a:t>grawitacyjnego, obszaru </a:t>
            </a:r>
            <a:r>
              <a:rPr lang="pl-PL" sz="2000" dirty="0">
                <a:solidFill>
                  <a:srgbClr val="FFFF00"/>
                </a:solidFill>
                <a:latin typeface="Eurostar Black Extended" panose="020B0900020202060204" pitchFamily="34" charset="0"/>
              </a:rPr>
              <a:t>w dużym obłoku molekularnym. </a:t>
            </a:r>
            <a:endParaRPr lang="pl-PL" sz="2000" dirty="0" smtClean="0">
              <a:solidFill>
                <a:srgbClr val="FFFF00"/>
              </a:solidFill>
              <a:latin typeface="Eurostar Black Extended" panose="020B0900020202060204" pitchFamily="34" charset="0"/>
            </a:endParaRPr>
          </a:p>
          <a:p>
            <a:pPr algn="just"/>
            <a:r>
              <a:rPr lang="pl-PL" sz="2000" dirty="0" smtClean="0">
                <a:solidFill>
                  <a:srgbClr val="FFFF00"/>
                </a:solidFill>
                <a:latin typeface="Eurostar Black Extended" panose="020B0900020202060204" pitchFamily="34" charset="0"/>
              </a:rPr>
              <a:t>Większość </a:t>
            </a:r>
            <a:r>
              <a:rPr lang="pl-PL" sz="2000" dirty="0">
                <a:solidFill>
                  <a:srgbClr val="FFFF00"/>
                </a:solidFill>
                <a:latin typeface="Eurostar Black Extended" panose="020B0900020202060204" pitchFamily="34" charset="0"/>
              </a:rPr>
              <a:t>materii zgromadziła się w centrum, a reszta utworzyła orbitujący wokół niego, spłaszczony dysk, </a:t>
            </a:r>
            <a:endParaRPr lang="pl-PL" sz="2000" dirty="0" smtClean="0">
              <a:solidFill>
                <a:srgbClr val="FFFF00"/>
              </a:solidFill>
              <a:latin typeface="Eurostar Black Extended" panose="020B0900020202060204" pitchFamily="34" charset="0"/>
            </a:endParaRPr>
          </a:p>
          <a:p>
            <a:pPr algn="just"/>
            <a:r>
              <a:rPr lang="pl-PL" sz="2000" dirty="0" smtClean="0">
                <a:solidFill>
                  <a:srgbClr val="FFFF00"/>
                </a:solidFill>
                <a:latin typeface="Eurostar Black Extended" panose="020B0900020202060204" pitchFamily="34" charset="0"/>
              </a:rPr>
              <a:t>z </a:t>
            </a:r>
            <a:r>
              <a:rPr lang="pl-PL" sz="2000" dirty="0">
                <a:solidFill>
                  <a:srgbClr val="FFFF00"/>
                </a:solidFill>
                <a:latin typeface="Eurostar Black Extended" panose="020B0900020202060204" pitchFamily="34" charset="0"/>
              </a:rPr>
              <a:t>którego ukształtowała się pozostała część Układu Słonecznego.</a:t>
            </a:r>
          </a:p>
        </p:txBody>
      </p:sp>
    </p:spTree>
    <p:extLst>
      <p:ext uri="{BB962C8B-B14F-4D97-AF65-F5344CB8AC3E}">
        <p14:creationId xmlns:p14="http://schemas.microsoft.com/office/powerpoint/2010/main" xmlns="" val="549360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627784" y="260647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latin typeface="Eurostar Black Extended" panose="020B0900020202060204" pitchFamily="34" charset="0"/>
              </a:rPr>
              <a:t>Budowa </a:t>
            </a:r>
            <a:r>
              <a:rPr lang="pl-PL" sz="3200" dirty="0">
                <a:latin typeface="Eurostar Black Extended" panose="020B0900020202060204" pitchFamily="34" charset="0"/>
              </a:rPr>
              <a:t>S</a:t>
            </a:r>
            <a:r>
              <a:rPr lang="pl-PL" sz="3200" dirty="0" smtClean="0">
                <a:latin typeface="Eurostar Black Extended" panose="020B0900020202060204" pitchFamily="34" charset="0"/>
              </a:rPr>
              <a:t>łońca</a:t>
            </a:r>
            <a:endParaRPr lang="pl-PL" sz="3200" dirty="0">
              <a:latin typeface="Eurostar Black Extended" panose="020B0900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534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285728"/>
            <a:ext cx="91440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  <a:p>
            <a:pPr algn="ctr"/>
            <a:r>
              <a:rPr lang="pl-PL" dirty="0"/>
              <a:t> </a:t>
            </a:r>
            <a:r>
              <a:rPr lang="pl-PL" sz="2400" b="1" dirty="0">
                <a:latin typeface="Eurostar Black Extended" panose="020B0900020202060204" pitchFamily="34" charset="0"/>
              </a:rPr>
              <a:t>Kula plazmy słonecznej utrzymywana </a:t>
            </a:r>
            <a:r>
              <a:rPr lang="pl-PL" sz="2400" b="1" dirty="0" smtClean="0">
                <a:latin typeface="Eurostar Black Extended" panose="020B0900020202060204" pitchFamily="34" charset="0"/>
              </a:rPr>
              <a:t>jest:</a:t>
            </a:r>
            <a:r>
              <a:rPr lang="pl-PL" sz="2000" dirty="0" smtClean="0">
                <a:latin typeface="Eurostar Black Extended" panose="020B0900020202060204" pitchFamily="34" charset="0"/>
              </a:rPr>
              <a:t/>
            </a:r>
            <a:br>
              <a:rPr lang="pl-PL" sz="2000" dirty="0" smtClean="0">
                <a:latin typeface="Eurostar Black Extended" panose="020B0900020202060204" pitchFamily="34" charset="0"/>
              </a:rPr>
            </a:br>
            <a:endParaRPr lang="pl-PL" sz="2000" dirty="0" smtClean="0">
              <a:latin typeface="Eurostar Black Extended" panose="020B090002020206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000" dirty="0" smtClean="0">
                <a:latin typeface="Eurostar Black Extended" panose="020B0900020202060204" pitchFamily="34" charset="0"/>
              </a:rPr>
              <a:t>w </a:t>
            </a:r>
            <a:r>
              <a:rPr lang="pl-PL" sz="2000" dirty="0">
                <a:latin typeface="Eurostar Black Extended" panose="020B0900020202060204" pitchFamily="34" charset="0"/>
              </a:rPr>
              <a:t>równowadze </a:t>
            </a:r>
            <a:r>
              <a:rPr lang="pl-PL" sz="2000" dirty="0" smtClean="0">
                <a:latin typeface="Eurostar Black Extended" panose="020B0900020202060204" pitchFamily="34" charset="0"/>
              </a:rPr>
              <a:t> </a:t>
            </a:r>
            <a:r>
              <a:rPr lang="pl-PL" sz="2000" dirty="0">
                <a:latin typeface="Eurostar Black Extended" panose="020B0900020202060204" pitchFamily="34" charset="0"/>
              </a:rPr>
              <a:t>hydrostatycznej </a:t>
            </a:r>
            <a:r>
              <a:rPr lang="pl-PL" sz="2000" dirty="0" smtClean="0">
                <a:latin typeface="Eurostar Black Extended" panose="020B0900020202060204" pitchFamily="34" charset="0"/>
              </a:rPr>
              <a:t>przez </a:t>
            </a:r>
            <a:r>
              <a:rPr lang="pl-PL" sz="2000" dirty="0">
                <a:latin typeface="Eurostar Black Extended" panose="020B0900020202060204" pitchFamily="34" charset="0"/>
              </a:rPr>
              <a:t>siły </a:t>
            </a:r>
            <a:r>
              <a:rPr lang="pl-PL" sz="2000" dirty="0" smtClean="0">
                <a:latin typeface="Eurostar Black Extended" panose="020B0900020202060204" pitchFamily="34" charset="0"/>
              </a:rPr>
              <a:t>grawitacji</a:t>
            </a:r>
            <a:br>
              <a:rPr lang="pl-PL" sz="2000" dirty="0" smtClean="0">
                <a:latin typeface="Eurostar Black Extended" panose="020B0900020202060204" pitchFamily="34" charset="0"/>
              </a:rPr>
            </a:br>
            <a:endParaRPr lang="pl-PL" sz="2000" dirty="0" smtClean="0">
              <a:latin typeface="Eurostar Black Extended" panose="020B090002020206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pl-PL" sz="2000" dirty="0" smtClean="0">
                <a:latin typeface="Eurostar Black Extended" panose="020B0900020202060204" pitchFamily="34" charset="0"/>
              </a:rPr>
              <a:t>przez rosnące z głębokością ciśnienie  gazu, które równoważy coraz większy         ciężar materii  znajdującej się powyżej.</a:t>
            </a:r>
          </a:p>
          <a:p>
            <a:pPr algn="just"/>
            <a:endParaRPr lang="pl-PL" sz="2000" dirty="0" smtClean="0">
              <a:latin typeface="Eurostar Black Extended" panose="020B0900020202060204" pitchFamily="34" charset="0"/>
            </a:endParaRPr>
          </a:p>
          <a:p>
            <a:pPr algn="just"/>
            <a:endParaRPr lang="pl-PL" sz="2000" dirty="0" smtClean="0">
              <a:latin typeface="Eurostar Black Extended" panose="020B0900020202060204" pitchFamily="34" charset="0"/>
            </a:endParaRPr>
          </a:p>
          <a:p>
            <a:pPr algn="just"/>
            <a:r>
              <a:rPr lang="pl-PL" sz="2000" dirty="0" smtClean="0">
                <a:latin typeface="Eurostar Black Extended" panose="020B0900020202060204" pitchFamily="34" charset="0"/>
              </a:rPr>
              <a:t>Tylko </a:t>
            </a:r>
            <a:r>
              <a:rPr lang="pl-PL" sz="2000" dirty="0">
                <a:latin typeface="Eurostar Black Extended" panose="020B0900020202060204" pitchFamily="34" charset="0"/>
              </a:rPr>
              <a:t>zewnętrzne warstwy Słońca, tj. </a:t>
            </a:r>
            <a:r>
              <a:rPr lang="pl-PL" sz="2000" dirty="0" smtClean="0">
                <a:latin typeface="Eurostar Black Extended" panose="020B0900020202060204" pitchFamily="34" charset="0"/>
              </a:rPr>
              <a:t>atmosfera,  dostępne są </a:t>
            </a:r>
            <a:r>
              <a:rPr lang="pl-PL" sz="2000" dirty="0">
                <a:latin typeface="Eurostar Black Extended" panose="020B0900020202060204" pitchFamily="34" charset="0"/>
              </a:rPr>
              <a:t>bezpośrednim </a:t>
            </a:r>
            <a:r>
              <a:rPr lang="pl-PL" sz="2000" dirty="0" smtClean="0">
                <a:latin typeface="Eurostar Black Extended" panose="020B0900020202060204" pitchFamily="34" charset="0"/>
              </a:rPr>
              <a:t>szczegółowym obserwacjom</a:t>
            </a:r>
            <a:r>
              <a:rPr lang="pl-PL" sz="2000" dirty="0" smtClean="0">
                <a:latin typeface="Eurostar Black Extended" panose="020B0900020202060204" pitchFamily="34" charset="0"/>
              </a:rPr>
              <a:t>.</a:t>
            </a:r>
          </a:p>
          <a:p>
            <a:pPr algn="just"/>
            <a:endParaRPr lang="pl-PL" sz="2000" dirty="0" smtClean="0">
              <a:latin typeface="Eurostar Black Extended" panose="020B0900020202060204" pitchFamily="34" charset="0"/>
            </a:endParaRPr>
          </a:p>
          <a:p>
            <a:pPr algn="just"/>
            <a:r>
              <a:rPr lang="pl-PL" sz="2000" dirty="0" smtClean="0">
                <a:latin typeface="Eurostar Black Extended" panose="020B0900020202060204" pitchFamily="34" charset="0"/>
              </a:rPr>
              <a:t> </a:t>
            </a:r>
            <a:r>
              <a:rPr lang="pl-PL" sz="2000" dirty="0">
                <a:latin typeface="Eurostar Black Extended" panose="020B0900020202060204" pitchFamily="34" charset="0"/>
              </a:rPr>
              <a:t>O budowie jego wnętrza oraz zachodzących tam </a:t>
            </a:r>
            <a:r>
              <a:rPr lang="pl-PL" sz="2000" dirty="0" smtClean="0">
                <a:latin typeface="Eurostar Black Extended" panose="020B0900020202060204" pitchFamily="34" charset="0"/>
              </a:rPr>
              <a:t>  </a:t>
            </a:r>
            <a:r>
              <a:rPr lang="pl-PL" sz="2000" dirty="0">
                <a:latin typeface="Eurostar Black Extended" panose="020B0900020202060204" pitchFamily="34" charset="0"/>
              </a:rPr>
              <a:t>procesach możemy wnioskować tylko </a:t>
            </a:r>
            <a:r>
              <a:rPr lang="pl-PL" sz="2000" dirty="0" smtClean="0">
                <a:latin typeface="Eurostar Black Extended" panose="020B0900020202060204" pitchFamily="34" charset="0"/>
              </a:rPr>
              <a:t>pośrednio, gdyż </a:t>
            </a:r>
            <a:r>
              <a:rPr lang="pl-PL" sz="2000" dirty="0" smtClean="0">
                <a:latin typeface="Eurostar Black Extended" panose="020B0900020202060204" pitchFamily="34" charset="0"/>
              </a:rPr>
              <a:t>z </a:t>
            </a:r>
            <a:r>
              <a:rPr lang="pl-PL" sz="2000" dirty="0">
                <a:latin typeface="Eurostar Black Extended" panose="020B0900020202060204" pitchFamily="34" charset="0"/>
              </a:rPr>
              <a:t>wyjątkiem przenikliwych neutrin żadne cząstki </a:t>
            </a:r>
            <a:r>
              <a:rPr lang="pl-PL" sz="2000" dirty="0" smtClean="0">
                <a:latin typeface="Eurostar Black Extended" panose="020B0900020202060204" pitchFamily="34" charset="0"/>
              </a:rPr>
              <a:t> </a:t>
            </a:r>
            <a:r>
              <a:rPr lang="pl-PL" sz="2000" dirty="0">
                <a:latin typeface="Eurostar Black Extended" panose="020B0900020202060204" pitchFamily="34" charset="0"/>
              </a:rPr>
              <a:t>powstające w </a:t>
            </a:r>
            <a:r>
              <a:rPr lang="pl-PL" sz="2000" dirty="0" smtClean="0">
                <a:latin typeface="Eurostar Black Extended" panose="020B0900020202060204" pitchFamily="34" charset="0"/>
              </a:rPr>
              <a:t>głębszych warstwach </a:t>
            </a:r>
            <a:r>
              <a:rPr lang="pl-PL" sz="2000" dirty="0">
                <a:latin typeface="Eurostar Black Extended" panose="020B0900020202060204" pitchFamily="34" charset="0"/>
              </a:rPr>
              <a:t>nie mogą ich </a:t>
            </a:r>
            <a:r>
              <a:rPr lang="pl-PL" sz="2000" dirty="0" smtClean="0">
                <a:latin typeface="Eurostar Black Extended" panose="020B0900020202060204" pitchFamily="34" charset="0"/>
              </a:rPr>
              <a:t>  </a:t>
            </a:r>
            <a:r>
              <a:rPr lang="pl-PL" sz="2000" dirty="0">
                <a:latin typeface="Eurostar Black Extended" panose="020B0900020202060204" pitchFamily="34" charset="0"/>
              </a:rPr>
              <a:t>opuścić w niezmienionej </a:t>
            </a:r>
            <a:r>
              <a:rPr lang="pl-PL" sz="2000" dirty="0" smtClean="0">
                <a:latin typeface="Eurostar Black Extended" panose="020B0900020202060204" pitchFamily="34" charset="0"/>
              </a:rPr>
              <a:t>postaci.</a:t>
            </a:r>
            <a:endParaRPr lang="pl-PL" sz="2000" dirty="0">
              <a:latin typeface="Eurostar Black Extended" panose="020B09000202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359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228599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latin typeface="Eurostar Black Extended" panose="020B0900020202060204" pitchFamily="34" charset="0"/>
              </a:rPr>
              <a:t>Na podstawie obserwacji linii widmowych można określić </a:t>
            </a:r>
          </a:p>
          <a:p>
            <a:pPr algn="ctr"/>
            <a:r>
              <a:rPr lang="pl-PL" sz="2000" b="1" dirty="0">
                <a:latin typeface="Eurostar Black Extended" panose="020B0900020202060204" pitchFamily="34" charset="0"/>
              </a:rPr>
              <a:t>skład chemiczny fotosfery słonecznej</a:t>
            </a:r>
            <a:r>
              <a:rPr lang="pl-PL" sz="2000" b="1" dirty="0" smtClean="0">
                <a:latin typeface="Eurostar Black Extended" panose="020B0900020202060204" pitchFamily="34" charset="0"/>
              </a:rPr>
              <a:t>: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0" y="78579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bg1"/>
                </a:solidFill>
                <a:latin typeface="Eurostar Black Extended" panose="020B0900020202060204" pitchFamily="34" charset="0"/>
              </a:rPr>
              <a:t>Z czego składa się Słońce?</a:t>
            </a:r>
            <a:endParaRPr lang="pl-PL" sz="3600" dirty="0">
              <a:solidFill>
                <a:schemeClr val="bg1"/>
              </a:solidFill>
              <a:latin typeface="Eurostar Black Extended" panose="020B0900020202060204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00166" y="3429000"/>
          <a:ext cx="6096000" cy="18542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Wodór (H)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67,2%</a:t>
                      </a:r>
                      <a:endParaRPr lang="pl-PL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Hel</a:t>
                      </a:r>
                      <a:r>
                        <a:rPr lang="pl-PL" b="1" baseline="0" dirty="0" smtClean="0"/>
                        <a:t> (He)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31,3%</a:t>
                      </a:r>
                      <a:endParaRPr lang="pl-PL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Tlen</a:t>
                      </a:r>
                      <a:r>
                        <a:rPr lang="pl-PL" b="1" baseline="0" dirty="0" smtClean="0"/>
                        <a:t> (O)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0,62%</a:t>
                      </a:r>
                      <a:endParaRPr lang="pl-PL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Węgiel</a:t>
                      </a:r>
                      <a:r>
                        <a:rPr lang="pl-PL" b="1" baseline="0" dirty="0" smtClean="0"/>
                        <a:t> (C)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0,22%</a:t>
                      </a:r>
                      <a:endParaRPr lang="pl-PL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Magnez (Mg)</a:t>
                      </a:r>
                      <a:endParaRPr lang="pl-P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="1" dirty="0" smtClean="0"/>
                        <a:t>0,13%</a:t>
                      </a:r>
                      <a:endParaRPr lang="pl-PL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74654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902</Words>
  <Application>Microsoft Office PowerPoint</Application>
  <PresentationFormat>Pokaz na ekranie (4:3)</PresentationFormat>
  <Paragraphs>81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cp:lastModifiedBy>Maciek</cp:lastModifiedBy>
  <cp:revision>25</cp:revision>
  <dcterms:modified xsi:type="dcterms:W3CDTF">2016-01-28T21:40:10Z</dcterms:modified>
</cp:coreProperties>
</file>